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881e8d1cf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881e8d1cf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881e8d1cf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881e8d1cf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881e8d1cf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881e8d1cf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d9295f2f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d9295f2f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d9295f2f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d9295f2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881e8d1cf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881e8d1cf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881e8d1cf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881e8d1c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881e8d1cf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881e8d1cf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881e8d1cf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881e8d1cf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881e8d1cf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881e8d1cf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881e8d1cf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881e8d1cf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52075" y="1960775"/>
            <a:ext cx="85206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Building a Comet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HalleyOrbit.gif" id="113" name="Google Shape;11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532912"/>
            <a:ext cx="8520600" cy="399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Comet Bits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9" name="Google Shape;119;p23"/>
          <p:cNvSpPr txBox="1"/>
          <p:nvPr>
            <p:ph idx="1" type="body"/>
          </p:nvPr>
        </p:nvSpPr>
        <p:spPr>
          <a:xfrm>
            <a:off x="311700" y="1152475"/>
            <a:ext cx="4333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Composition:</a:t>
            </a:r>
            <a:endParaRPr sz="1400">
              <a:solidFill>
                <a:srgbClr val="FFFFFF"/>
              </a:solidFill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n" sz="1400">
                <a:solidFill>
                  <a:srgbClr val="FFFFFF"/>
                </a:solidFill>
              </a:rPr>
              <a:t>Ice and Rock - density ~ 1.5 - 2 g/cm</a:t>
            </a:r>
            <a:r>
              <a:rPr baseline="30000" lang="en" sz="1400">
                <a:solidFill>
                  <a:srgbClr val="FFFFFF"/>
                </a:solidFill>
              </a:rPr>
              <a:t>3</a:t>
            </a:r>
            <a:endParaRPr sz="1400">
              <a:solidFill>
                <a:srgbClr val="FFFF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n" sz="1400">
                <a:solidFill>
                  <a:srgbClr val="FFFFFF"/>
                </a:solidFill>
              </a:rPr>
              <a:t>Ammonia and other organic compounds</a:t>
            </a:r>
            <a:endParaRPr sz="1400">
              <a:solidFill>
                <a:srgbClr val="FFFFFF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</a:pPr>
            <a:r>
              <a:rPr lang="en" sz="1200">
                <a:solidFill>
                  <a:srgbClr val="FFFFFF"/>
                </a:solidFill>
              </a:rPr>
              <a:t>Source of life on Earth?</a:t>
            </a:r>
            <a:endParaRPr sz="1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</a:rPr>
              <a:t>Anatomy of a Comet:</a:t>
            </a:r>
            <a:endParaRPr sz="1400">
              <a:solidFill>
                <a:srgbClr val="FFFFFF"/>
              </a:solidFill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n" sz="1400">
                <a:solidFill>
                  <a:srgbClr val="FFFFFF"/>
                </a:solidFill>
              </a:rPr>
              <a:t>Nucleus - the solid core of a comet</a:t>
            </a:r>
            <a:endParaRPr sz="1400"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Not typically visible from Earth, Jets &amp; Outgassing</a:t>
            </a:r>
            <a:endParaRPr>
              <a:solidFill>
                <a:srgbClr val="FFFF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n" sz="1400">
                <a:solidFill>
                  <a:srgbClr val="FFFFFF"/>
                </a:solidFill>
              </a:rPr>
              <a:t>Coma - luminous halo/fog around the nucleus</a:t>
            </a:r>
            <a:endParaRPr sz="1400">
              <a:solidFill>
                <a:srgbClr val="FFFFFF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en" sz="1400">
                <a:solidFill>
                  <a:srgbClr val="FFFFFF"/>
                </a:solidFill>
              </a:rPr>
              <a:t>Tails - long streams of dust and gas stretching far behind comet</a:t>
            </a:r>
            <a:endParaRPr sz="1400"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Two of them. 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tumblr_nvsh7sBMqz1us21qco2_1280.jpg" id="120" name="Google Shape;12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5500" y="896974"/>
            <a:ext cx="4386724" cy="35128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Comet67P_NavCamFeb3.jpg" id="127" name="Google Shape;1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7336"/>
            <a:ext cx="9144003" cy="4808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idx="1" type="subTitle"/>
          </p:nvPr>
        </p:nvSpPr>
        <p:spPr>
          <a:xfrm>
            <a:off x="311700" y="18292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This lab can get </a:t>
            </a:r>
            <a:r>
              <a:rPr i="1" lang="en">
                <a:solidFill>
                  <a:srgbClr val="FFFFFF"/>
                </a:solidFill>
              </a:rPr>
              <a:t>very</a:t>
            </a:r>
            <a:r>
              <a:rPr lang="en">
                <a:solidFill>
                  <a:srgbClr val="FFFFFF"/>
                </a:solidFill>
              </a:rPr>
              <a:t> messy. I am not here to clean up your messes. For every minute I spend cleaning, your group loses 5 points from your lab grade.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0" y="532225"/>
            <a:ext cx="85206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Quick Note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Schedule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Next week: Review lab!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2053950"/>
            <a:ext cx="8520600" cy="103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the difference between a comet and an asteroid?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Asteroids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311700" y="1152475"/>
            <a:ext cx="3976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Usually found hanging out, orbiting between Mars and Jupiter - the asteroid belt!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Composition is usually rocky/metallic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Most are small pebbles. Some are larger than the state of New Mexico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Meteors/shooting stars are asteroids burning up in our atmosphere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InnerSolarSystem-en.png"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7500" y="375750"/>
            <a:ext cx="4392000" cy="43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Asteroid Impacts</a:t>
            </a:r>
            <a:endParaRPr/>
          </a:p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Chicxulub-animation.gif"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850" y="1017725"/>
            <a:ext cx="8832300" cy="400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Impact Energy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3968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Space Junk can hit with speeds up to ~65000 mph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 meteorite the size of a football field at this speed has the kinetic energy of 10</a:t>
            </a:r>
            <a:r>
              <a:rPr baseline="30000" lang="en">
                <a:solidFill>
                  <a:srgbClr val="FFFFFF"/>
                </a:solidFill>
              </a:rPr>
              <a:t>18 </a:t>
            </a:r>
            <a:r>
              <a:rPr lang="en">
                <a:solidFill>
                  <a:srgbClr val="FFFFFF"/>
                </a:solidFill>
              </a:rPr>
              <a:t>Joules or </a:t>
            </a:r>
            <a:r>
              <a:rPr i="1" lang="en">
                <a:solidFill>
                  <a:srgbClr val="FFFFFF"/>
                </a:solidFill>
              </a:rPr>
              <a:t>200 Megatons of TNT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Comparison: Hiroshima ~ 15 Kilotons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Largest Nuclear Weapon ever detonated ~50 Megatons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K-T Impactor ~ 6 miles wide (but probably moving slower)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Pingualuit_aerial_2007.jpg"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6450" y="1365387"/>
            <a:ext cx="4485855" cy="2990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Comets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8" name="Google Shape;98;p20"/>
          <p:cNvSpPr txBox="1"/>
          <p:nvPr>
            <p:ph idx="1" type="body"/>
          </p:nvPr>
        </p:nvSpPr>
        <p:spPr>
          <a:xfrm>
            <a:off x="311700" y="1152475"/>
            <a:ext cx="3692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The pretty ones!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Dirty snowballs (rock and ice)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Long period comets from the Oort Cloud (extends out nearly halfway to the nearest star to the Sun)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Short period comets from the Kuiper Belt (where Pluto lives)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two-comets-flybys-march-2016.jpg" id="99" name="Google Shape;9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4125" y="1126551"/>
            <a:ext cx="4771250" cy="3182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2000px-Kuiper_belt_-_Oort_cloud-en.svg.png" id="106" name="Google Shape;1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2875" y="0"/>
            <a:ext cx="599825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